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262" r:id="rId2"/>
    <p:sldId id="363" r:id="rId3"/>
    <p:sldId id="404" r:id="rId4"/>
    <p:sldId id="410" r:id="rId5"/>
    <p:sldId id="409" r:id="rId6"/>
    <p:sldId id="357" r:id="rId7"/>
    <p:sldId id="365" r:id="rId8"/>
    <p:sldId id="405" r:id="rId9"/>
    <p:sldId id="372" r:id="rId10"/>
    <p:sldId id="373" r:id="rId11"/>
    <p:sldId id="376" r:id="rId12"/>
    <p:sldId id="412" r:id="rId13"/>
    <p:sldId id="360" r:id="rId14"/>
    <p:sldId id="322" r:id="rId15"/>
    <p:sldId id="323" r:id="rId16"/>
    <p:sldId id="414" r:id="rId17"/>
    <p:sldId id="380" r:id="rId18"/>
    <p:sldId id="415" r:id="rId19"/>
    <p:sldId id="393" r:id="rId20"/>
  </p:sldIdLst>
  <p:sldSz cx="9144000" cy="6858000" type="screen4x3"/>
  <p:notesSz cx="6980238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6B1"/>
    <a:srgbClr val="333300"/>
    <a:srgbClr val="CCCC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482" autoAdjust="0"/>
  </p:normalViewPr>
  <p:slideViewPr>
    <p:cSldViewPr>
      <p:cViewPr varScale="1">
        <p:scale>
          <a:sx n="58" d="100"/>
          <a:sy n="58" d="100"/>
        </p:scale>
        <p:origin x="209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2477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5" tIns="45542" rIns="91085" bIns="4554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3854" y="3"/>
            <a:ext cx="302477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5" tIns="45542" rIns="91085" bIns="455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928"/>
            <a:ext cx="302477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5" tIns="45542" rIns="91085" bIns="4554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3854" y="8684928"/>
            <a:ext cx="302477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5" tIns="45542" rIns="91085" bIns="455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BA435A-0610-4FFF-9412-A7F05D4910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61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24770" cy="457513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4" y="3"/>
            <a:ext cx="3024770" cy="457513"/>
          </a:xfrm>
          <a:prstGeom prst="rect">
            <a:avLst/>
          </a:prstGeom>
        </p:spPr>
        <p:txBody>
          <a:bodyPr vert="horz" lIns="91085" tIns="45542" rIns="91085" bIns="45542" rtlCol="0"/>
          <a:lstStyle>
            <a:lvl1pPr algn="r">
              <a:defRPr sz="1200"/>
            </a:lvl1pPr>
          </a:lstStyle>
          <a:p>
            <a:fld id="{7C6B86BE-B35E-4737-8CA0-21F9EB647E95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5" tIns="45542" rIns="91085" bIns="455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5" y="4344027"/>
            <a:ext cx="5584190" cy="4114488"/>
          </a:xfrm>
          <a:prstGeom prst="rect">
            <a:avLst/>
          </a:prstGeom>
        </p:spPr>
        <p:txBody>
          <a:bodyPr vert="horz" lIns="91085" tIns="45542" rIns="91085" bIns="455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928"/>
            <a:ext cx="3024770" cy="457513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4" y="8684928"/>
            <a:ext cx="3024770" cy="457513"/>
          </a:xfrm>
          <a:prstGeom prst="rect">
            <a:avLst/>
          </a:prstGeom>
        </p:spPr>
        <p:txBody>
          <a:bodyPr vert="horz" lIns="91085" tIns="45542" rIns="91085" bIns="45542" rtlCol="0" anchor="b"/>
          <a:lstStyle>
            <a:lvl1pPr algn="r">
              <a:defRPr sz="1200"/>
            </a:lvl1pPr>
          </a:lstStyle>
          <a:p>
            <a:fld id="{C78B0976-5613-4DA5-BCB0-1EA25BDB1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1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5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76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5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51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31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8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000000"/>
                </a:solidFill>
              </a:rPr>
              <a:t>The Comprehensive Plan is Bellevue’s foundational policy document…an amendment to the Plan is a mechanism by which the City may modify its land use, development or growth policies.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rgbClr val="000000"/>
                </a:solidFill>
              </a:rPr>
              <a:t>Land Use Code (LUC) 20.30I.120 – Purpose</a:t>
            </a:r>
          </a:p>
          <a:p>
            <a:pPr marL="0" indent="0" algn="r">
              <a:buNone/>
            </a:pPr>
            <a:endParaRPr lang="en-US" sz="800" dirty="0">
              <a:solidFill>
                <a:srgbClr val="0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Overview of the review process</a:t>
            </a:r>
            <a:r>
              <a:rPr lang="en-US" sz="2400" dirty="0"/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Limited to an annual process under GMA</a:t>
            </a:r>
          </a:p>
          <a:p>
            <a:pPr>
              <a:spcAft>
                <a:spcPts val="0"/>
              </a:spcAft>
            </a:pPr>
            <a:r>
              <a:rPr lang="en-US" sz="2400" dirty="0"/>
              <a:t>Threshold Review recommendations = proposed annual work program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Annual work program established when City Council acts on Planning Commission recommendations (June)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Park in Bellevue</a:t>
            </a:r>
          </a:p>
          <a:p>
            <a:r>
              <a:rPr lang="en-US" baseline="0" dirty="0"/>
              <a:t>BTC</a:t>
            </a:r>
          </a:p>
          <a:p>
            <a:r>
              <a:rPr lang="en-US" baseline="0" dirty="0"/>
              <a:t>Both subject to Threshold Review hearing tonight</a:t>
            </a:r>
          </a:p>
          <a:p>
            <a:r>
              <a:rPr lang="en-US" baseline="0" dirty="0"/>
              <a:t>12620 Northup withdrawn</a:t>
            </a:r>
          </a:p>
          <a:p>
            <a:r>
              <a:rPr lang="en-US" baseline="0" dirty="0"/>
              <a:t>VZGS scheduled for May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41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0976-5613-4DA5-BCB0-1EA25BDB18A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1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1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BEA409-438E-4E62-93C1-C387E34F79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68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5BC88C-53B1-49A2-9A7A-DE62378C16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2ACA15-2D2A-430B-8C85-2E042F1ACA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D7634C-7E89-48F9-AF60-BBFC9D38AEA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24D332-A17A-4238-BE5F-226F4AA234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A5FE56-8A3B-4041-94B9-0F497704BD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2F8E1F-84B6-4B52-B350-B4581C210B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94E1AB-0983-4242-BC0A-3E65EDFD79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26EDE8-D3D5-4BF3-9871-C3DADF52A5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837232-4C3A-4EA1-8993-61BA5E6D7A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68069A-3EF3-498D-9D19-97960D8848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881273A9-4ED0-4674-A549-F6DB3A0C95B0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578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578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578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7579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104900" y="2659828"/>
            <a:ext cx="7772400" cy="1538344"/>
          </a:xfrm>
        </p:spPr>
        <p:txBody>
          <a:bodyPr/>
          <a:lstStyle/>
          <a:p>
            <a:pPr algn="r"/>
            <a:r>
              <a:rPr lang="en-US" sz="3200" dirty="0"/>
              <a:t>2019 Comprehensive Plan Amendments</a:t>
            </a:r>
            <a:br>
              <a:rPr lang="en-US" sz="3200" dirty="0"/>
            </a:br>
            <a:endParaRPr lang="en-US" sz="28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334000"/>
            <a:ext cx="7391400" cy="1295400"/>
          </a:xfrm>
        </p:spPr>
        <p:txBody>
          <a:bodyPr/>
          <a:lstStyle/>
          <a:p>
            <a:pPr algn="r"/>
            <a:r>
              <a:rPr lang="en-US" sz="2400" dirty="0"/>
              <a:t>Bellevue Planning Commission </a:t>
            </a:r>
          </a:p>
          <a:p>
            <a:pPr algn="r"/>
            <a:r>
              <a:rPr lang="en-US" sz="2400" dirty="0"/>
              <a:t>Threshold Review Public Hearings April 24, 2019</a:t>
            </a:r>
          </a:p>
          <a:p>
            <a:pPr algn="r"/>
            <a:r>
              <a:rPr lang="en-US" sz="1800" dirty="0"/>
              <a:t>Nicholas Matz </a:t>
            </a:r>
            <a:r>
              <a:rPr lang="en-US" sz="1400" dirty="0"/>
              <a:t>AICP, </a:t>
            </a:r>
            <a:r>
              <a:rPr lang="en-US" sz="1800" dirty="0"/>
              <a:t>Department of Community Development</a:t>
            </a:r>
            <a:endParaRPr lang="en-US" sz="1600" dirty="0"/>
          </a:p>
          <a:p>
            <a:pPr algn="r"/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905000"/>
            <a:ext cx="7848600" cy="18288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Public Comments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</a:rPr>
              <a:t>Fourteen public comments have been submitted on this application to date.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E1C73-9F54-4382-B17D-95083291B213}"/>
              </a:ext>
            </a:extLst>
          </p:cNvPr>
          <p:cNvSpPr txBox="1">
            <a:spLocks/>
          </p:cNvSpPr>
          <p:nvPr/>
        </p:nvSpPr>
        <p:spPr bwMode="auto">
          <a:xfrm>
            <a:off x="589005" y="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CCF9AC-8655-422E-B4A4-C6931E517CB7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The Park in Bellevue</a:t>
            </a:r>
            <a:endParaRPr lang="en-US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5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7622365A-D662-46FC-897E-7B50D2B9B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3206" r="2367" b="17983"/>
          <a:stretch/>
        </p:blipFill>
        <p:spPr>
          <a:xfrm>
            <a:off x="642937" y="989937"/>
            <a:ext cx="7858125" cy="4602480"/>
          </a:xfrm>
          <a:prstGeom prst="rect">
            <a:avLst/>
          </a:prstGeom>
        </p:spPr>
      </p:pic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438400" y="86139"/>
            <a:ext cx="6705600" cy="873981"/>
          </a:xfrm>
        </p:spPr>
        <p:txBody>
          <a:bodyPr/>
          <a:lstStyle/>
          <a:p>
            <a:pPr algn="r"/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2019 Annual Comprehensive Plan Amendments</a:t>
            </a:r>
            <a:br>
              <a:rPr lang="en-US" sz="2800" dirty="0"/>
            </a:br>
            <a:br>
              <a:rPr lang="en-US" sz="2800" dirty="0"/>
            </a:br>
            <a:endParaRPr lang="en-US" sz="24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5562600"/>
            <a:ext cx="6553200" cy="1066800"/>
          </a:xfrm>
        </p:spPr>
        <p:txBody>
          <a:bodyPr/>
          <a:lstStyle/>
          <a:p>
            <a:pPr algn="r"/>
            <a:r>
              <a:rPr lang="en-US" sz="3200" dirty="0"/>
              <a:t>The Park in Bellevue</a:t>
            </a:r>
          </a:p>
          <a:p>
            <a:pPr algn="r"/>
            <a:r>
              <a:rPr lang="en-US" sz="3200" dirty="0"/>
              <a:t>Threshold Review Study Session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269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157908" y="2362200"/>
            <a:ext cx="7772400" cy="1538344"/>
          </a:xfrm>
        </p:spPr>
        <p:txBody>
          <a:bodyPr/>
          <a:lstStyle/>
          <a:p>
            <a:pPr algn="r"/>
            <a:r>
              <a:rPr lang="en-US" sz="3200" dirty="0"/>
              <a:t>Bellevue Technology Center</a:t>
            </a:r>
            <a:br>
              <a:rPr lang="en-US" sz="3200" dirty="0"/>
            </a:br>
            <a:endParaRPr lang="en-US" sz="28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38908" y="5029200"/>
            <a:ext cx="7391400" cy="1295400"/>
          </a:xfrm>
        </p:spPr>
        <p:txBody>
          <a:bodyPr/>
          <a:lstStyle/>
          <a:p>
            <a:pPr algn="r"/>
            <a:r>
              <a:rPr lang="en-US" sz="2400" dirty="0"/>
              <a:t>Bellevue Planning Commission </a:t>
            </a:r>
          </a:p>
          <a:p>
            <a:pPr algn="r"/>
            <a:r>
              <a:rPr lang="en-US" sz="2400" dirty="0"/>
              <a:t>Threshold Review Public Hearings April 24, 2019</a:t>
            </a:r>
          </a:p>
          <a:p>
            <a:pPr algn="r"/>
            <a:r>
              <a:rPr lang="en-US" sz="1800" dirty="0"/>
              <a:t>Nicholas Matz AICP</a:t>
            </a:r>
          </a:p>
        </p:txBody>
      </p:sp>
    </p:spTree>
    <p:extLst>
      <p:ext uri="{BB962C8B-B14F-4D97-AF65-F5344CB8AC3E}">
        <p14:creationId xmlns:p14="http://schemas.microsoft.com/office/powerpoint/2010/main" val="245909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51823BC9-3E5C-489B-BE96-2F4D0D5C74C6}"/>
              </a:ext>
            </a:extLst>
          </p:cNvPr>
          <p:cNvSpPr/>
          <p:nvPr/>
        </p:nvSpPr>
        <p:spPr>
          <a:xfrm rot="4662746">
            <a:off x="3362245" y="3817123"/>
            <a:ext cx="830939" cy="33305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0C59D91-3F68-46A1-9DD0-17051DAE1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2985" r="1823" b="18930"/>
          <a:stretch/>
        </p:blipFill>
        <p:spPr>
          <a:xfrm>
            <a:off x="334432" y="1295400"/>
            <a:ext cx="8382000" cy="52686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9CD8-0F0A-4D37-84B2-FD6D6E6EEFD2}"/>
              </a:ext>
            </a:extLst>
          </p:cNvPr>
          <p:cNvSpPr txBox="1">
            <a:spLocks/>
          </p:cNvSpPr>
          <p:nvPr/>
        </p:nvSpPr>
        <p:spPr>
          <a:xfrm>
            <a:off x="4269313" y="1295400"/>
            <a:ext cx="4694768" cy="509877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/>
              <a:t>O to MF-M (4.7 ac)</a:t>
            </a:r>
          </a:p>
          <a:p>
            <a:r>
              <a:rPr lang="en-US" sz="2000" kern="0" dirty="0"/>
              <a:t>Seven policy amendments* to redevelop site (47 acres)</a:t>
            </a:r>
          </a:p>
          <a:p>
            <a:r>
              <a:rPr lang="en-US" sz="2000" kern="0" dirty="0"/>
              <a:t>Three policy amendments directing city action:</a:t>
            </a:r>
          </a:p>
          <a:p>
            <a:pPr marL="576263" lvl="1"/>
            <a:r>
              <a:rPr lang="en-US" sz="2000" kern="0" dirty="0"/>
              <a:t>Encourage TDM for TOD</a:t>
            </a:r>
          </a:p>
          <a:p>
            <a:pPr marL="576263" lvl="1"/>
            <a:r>
              <a:rPr lang="en-US" sz="2000" kern="0" dirty="0"/>
              <a:t>Add improvements to the TFP for MMLOS</a:t>
            </a:r>
          </a:p>
          <a:p>
            <a:pPr marL="576263" lvl="1"/>
            <a:r>
              <a:rPr lang="en-US" sz="2000" kern="0" dirty="0"/>
              <a:t>Neighborhood stability by mitigating regional trans. improvements</a:t>
            </a:r>
          </a:p>
          <a:p>
            <a:pPr marL="457200" lvl="1" indent="0">
              <a:buFont typeface="Wingdings" pitchFamily="2" charset="2"/>
              <a:buNone/>
            </a:pPr>
            <a:endParaRPr lang="en-US" sz="1100" kern="0" dirty="0"/>
          </a:p>
          <a:p>
            <a:pPr marL="0" indent="0">
              <a:buFont typeface="Wingdings" pitchFamily="2" charset="2"/>
              <a:buNone/>
            </a:pPr>
            <a:r>
              <a:rPr lang="en-US" sz="1800" kern="0" dirty="0"/>
              <a:t>*TOD densities, affordable housing, neighborhood edges and conservation easements, multi-modal mobility, strengthen economic vitality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FBD9D7-7B9D-4A40-8759-8943F40ECB2E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09B478-63FF-4966-9F64-AE4EA16355C2}"/>
              </a:ext>
            </a:extLst>
          </p:cNvPr>
          <p:cNvSpPr txBox="1">
            <a:spLocks/>
          </p:cNvSpPr>
          <p:nvPr/>
        </p:nvSpPr>
        <p:spPr>
          <a:xfrm>
            <a:off x="608883" y="606284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Bellevue Technology Center</a:t>
            </a:r>
            <a:r>
              <a:rPr lang="en-US" sz="2400" kern="0" dirty="0"/>
              <a:t> (Applicant</a:t>
            </a:r>
            <a:r>
              <a:rPr lang="en-US" sz="3200" kern="0" dirty="0"/>
              <a:t>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4A9C410-1306-4B6F-A055-66FAD80807DD}"/>
              </a:ext>
            </a:extLst>
          </p:cNvPr>
          <p:cNvSpPr/>
          <p:nvPr/>
        </p:nvSpPr>
        <p:spPr>
          <a:xfrm rot="4600421">
            <a:off x="3147948" y="4888209"/>
            <a:ext cx="457200" cy="1524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504F53-888D-4D4F-A5C8-08E44F940D06}"/>
              </a:ext>
            </a:extLst>
          </p:cNvPr>
          <p:cNvSpPr/>
          <p:nvPr/>
        </p:nvSpPr>
        <p:spPr>
          <a:xfrm rot="10800000">
            <a:off x="6934200" y="1448416"/>
            <a:ext cx="457200" cy="1524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A147096F-0B5A-41CD-8CC5-6CA6A3041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3159" r="1951" b="17952"/>
          <a:stretch/>
        </p:blipFill>
        <p:spPr>
          <a:xfrm>
            <a:off x="228599" y="1219200"/>
            <a:ext cx="8742405" cy="5463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B4393D-1B8B-4BA0-ACD8-A5AE1730150B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E4BC9C-775F-4FF8-AD69-DF9EFB4A3B81}"/>
              </a:ext>
            </a:extLst>
          </p:cNvPr>
          <p:cNvSpPr txBox="1">
            <a:spLocks/>
          </p:cNvSpPr>
          <p:nvPr/>
        </p:nvSpPr>
        <p:spPr>
          <a:xfrm>
            <a:off x="608883" y="606284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Bellevue Technology Center</a:t>
            </a:r>
            <a:r>
              <a:rPr lang="en-US" sz="2400" kern="0" dirty="0"/>
              <a:t> (existing Plan</a:t>
            </a:r>
            <a:r>
              <a:rPr lang="en-US" sz="3200" kern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504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8686800" cy="441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880663"/>
            <a:ext cx="8458200" cy="3870960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1893088">
            <a:off x="1814129" y="2039687"/>
            <a:ext cx="1447800" cy="4139184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4A0CBE-ACB8-42C8-81C2-4B854086101E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3B10DB-60C6-44A8-BB13-7A40D2D7C4FD}"/>
              </a:ext>
            </a:extLst>
          </p:cNvPr>
          <p:cNvSpPr txBox="1">
            <a:spLocks/>
          </p:cNvSpPr>
          <p:nvPr/>
        </p:nvSpPr>
        <p:spPr>
          <a:xfrm>
            <a:off x="608883" y="606284"/>
            <a:ext cx="8382000" cy="612916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Bellevue Technology Center</a:t>
            </a:r>
            <a:r>
              <a:rPr lang="en-US" sz="2400" kern="0" dirty="0"/>
              <a:t> 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0042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457200" y="609600"/>
            <a:ext cx="8534400" cy="8080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800" kern="0" dirty="0"/>
              <a:t>  </a:t>
            </a:r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553992" y="2323020"/>
            <a:ext cx="8534400" cy="416881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Summary of Criteria Evaluation</a:t>
            </a:r>
          </a:p>
          <a:p>
            <a:pPr>
              <a:buClr>
                <a:srgbClr val="003366"/>
              </a:buClr>
            </a:pPr>
            <a:r>
              <a:rPr lang="en-US" sz="1800" dirty="0"/>
              <a:t>The legislative history of this proposal consistently rejects the existing Plan as an appropriate place for amending site capacity regulations (A)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BelRed densities proposed outside of BelRed raise policy issues outside the annual process (C)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Citywide consequences of any of this could not be reasonably reviewed with annual resources (D)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The proposal fails to demonstrate that the city’s growth strategy is a significantly changed condition regarding this site’s proximity to other areas (E)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The proposal is inconsistent with the city’s growth strategies locating growth within certain lines (G)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137734"/>
            <a:ext cx="8132808" cy="118528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Staff Recommendation</a:t>
            </a:r>
          </a:p>
          <a:p>
            <a:pPr marL="0" indent="0">
              <a:buNone/>
            </a:pPr>
            <a:r>
              <a:rPr lang="en-US" sz="2000" b="1" dirty="0"/>
              <a:t>This proposal does not meet all the Threshold Review criteria and should therefore not be included in the annual Work Program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253917-2016-483F-A9E5-DDD7B4BC8234}"/>
              </a:ext>
            </a:extLst>
          </p:cNvPr>
          <p:cNvSpPr txBox="1">
            <a:spLocks/>
          </p:cNvSpPr>
          <p:nvPr/>
        </p:nvSpPr>
        <p:spPr bwMode="auto">
          <a:xfrm>
            <a:off x="589005" y="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/>
              <a:t>2019 Annual Comprehensive Plan Amendments</a:t>
            </a:r>
            <a:endParaRPr lang="en-US" sz="20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94A310-7D57-42DA-A492-C92B9DD7D240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Bellevue Technology Center</a:t>
            </a:r>
            <a:endParaRPr lang="en-US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00200"/>
          </a:xfrm>
        </p:spPr>
        <p:txBody>
          <a:bodyPr/>
          <a:lstStyle/>
          <a:p>
            <a:pPr algn="r"/>
            <a:r>
              <a:rPr lang="en-US" sz="2400" dirty="0"/>
              <a:t>2019 Annual Comprehensive Plan Amendments</a:t>
            </a:r>
            <a:br>
              <a:rPr lang="en-US" sz="2400" dirty="0"/>
            </a:br>
            <a:br>
              <a:rPr lang="en-US" sz="1800" dirty="0"/>
            </a:br>
            <a:r>
              <a:rPr lang="en-US" sz="2800" dirty="0"/>
              <a:t>Bellevue Technology Center</a:t>
            </a:r>
            <a:br>
              <a:rPr lang="en-US" sz="1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Public Comments</a:t>
            </a:r>
          </a:p>
          <a:p>
            <a:r>
              <a:rPr lang="en-US" sz="2400" dirty="0"/>
              <a:t>Ninety-three public comments or inquiries from seventy-seven parties of record have been submitted on this application to date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 online petition has garnered over 2,100 names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 comment letter analyzing the application at length was signed by representatives of multiple neighborhood associations</a:t>
            </a:r>
          </a:p>
        </p:txBody>
      </p:sp>
    </p:spTree>
    <p:extLst>
      <p:ext uri="{BB962C8B-B14F-4D97-AF65-F5344CB8AC3E}">
        <p14:creationId xmlns:p14="http://schemas.microsoft.com/office/powerpoint/2010/main" val="286375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438400" y="86139"/>
            <a:ext cx="6705600" cy="873981"/>
          </a:xfrm>
        </p:spPr>
        <p:txBody>
          <a:bodyPr/>
          <a:lstStyle/>
          <a:p>
            <a:pPr algn="r"/>
            <a:r>
              <a:rPr lang="en-US" sz="2800" dirty="0"/>
              <a:t>2019 Comprehensive Plan Amendments</a:t>
            </a:r>
            <a:br>
              <a:rPr lang="en-US" sz="2800" dirty="0"/>
            </a:br>
            <a:r>
              <a:rPr lang="en-US" sz="2400" dirty="0"/>
              <a:t>Threshold Review and Geographic Scoping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5562600"/>
            <a:ext cx="6553200" cy="1066800"/>
          </a:xfrm>
        </p:spPr>
        <p:txBody>
          <a:bodyPr/>
          <a:lstStyle/>
          <a:p>
            <a:pPr algn="r"/>
            <a:r>
              <a:rPr lang="en-US" sz="3200" dirty="0"/>
              <a:t>Bellevue Technology Center</a:t>
            </a:r>
          </a:p>
          <a:p>
            <a:pPr algn="r"/>
            <a:r>
              <a:rPr lang="en-US" sz="3200" dirty="0"/>
              <a:t>Threshold Review Study Session</a:t>
            </a:r>
            <a:endParaRPr lang="en-US" sz="2400" dirty="0"/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573BD1A7-2D21-4FBE-924B-B7CAAAC0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3159" r="1951" b="17952"/>
          <a:stretch/>
        </p:blipFill>
        <p:spPr>
          <a:xfrm>
            <a:off x="1524000" y="960120"/>
            <a:ext cx="7429500" cy="46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1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362200" y="2209800"/>
            <a:ext cx="6705600" cy="1538344"/>
          </a:xfrm>
        </p:spPr>
        <p:txBody>
          <a:bodyPr/>
          <a:lstStyle/>
          <a:p>
            <a:pPr algn="r"/>
            <a:r>
              <a:rPr lang="en-US" sz="2800" dirty="0"/>
              <a:t>2019 Comprehensive Plan Amendments</a:t>
            </a:r>
            <a:br>
              <a:rPr lang="en-US" sz="2800" dirty="0"/>
            </a:br>
            <a:endParaRPr lang="en-US" sz="24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410200"/>
            <a:ext cx="8686800" cy="1066800"/>
          </a:xfrm>
        </p:spPr>
        <p:txBody>
          <a:bodyPr/>
          <a:lstStyle/>
          <a:p>
            <a:pPr algn="r"/>
            <a:r>
              <a:rPr lang="en-US" sz="2400" dirty="0"/>
              <a:t>Bellevue Planning Commission </a:t>
            </a:r>
          </a:p>
          <a:p>
            <a:pPr algn="r"/>
            <a:r>
              <a:rPr lang="en-US" sz="2400" dirty="0"/>
              <a:t>Threshold Review Public Hearings April 24, 2019</a:t>
            </a:r>
          </a:p>
        </p:txBody>
      </p:sp>
    </p:spTree>
    <p:extLst>
      <p:ext uri="{BB962C8B-B14F-4D97-AF65-F5344CB8AC3E}">
        <p14:creationId xmlns:p14="http://schemas.microsoft.com/office/powerpoint/2010/main" val="422011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05" y="0"/>
            <a:ext cx="8382000" cy="838200"/>
          </a:xfrm>
        </p:spPr>
        <p:txBody>
          <a:bodyPr/>
          <a:lstStyle/>
          <a:p>
            <a:pPr algn="r"/>
            <a:r>
              <a:rPr lang="en-US" sz="2000" dirty="0"/>
              <a:t>2019 Annual Comprehensive Plan Amendments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2" y="2191433"/>
            <a:ext cx="9001897" cy="3675968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>
              <a:buClr>
                <a:srgbClr val="003366"/>
              </a:buClr>
            </a:pPr>
            <a:r>
              <a:rPr lang="en-US" sz="2800" dirty="0"/>
              <a:t>Receive the Threshold Review staff recommendation</a:t>
            </a:r>
          </a:p>
          <a:p>
            <a:pPr>
              <a:buClr>
                <a:srgbClr val="003366"/>
              </a:buClr>
            </a:pPr>
            <a:endParaRPr lang="en-US" sz="1000" dirty="0"/>
          </a:p>
          <a:p>
            <a:pPr>
              <a:buClr>
                <a:srgbClr val="003366"/>
              </a:buClr>
            </a:pPr>
            <a:r>
              <a:rPr lang="en-US" sz="2800" dirty="0"/>
              <a:t>Conduct a public hearing for each application</a:t>
            </a:r>
          </a:p>
          <a:p>
            <a:pPr>
              <a:buClr>
                <a:srgbClr val="003366"/>
              </a:buClr>
            </a:pPr>
            <a:endParaRPr lang="en-US" sz="1000" dirty="0"/>
          </a:p>
          <a:p>
            <a:pPr>
              <a:buClr>
                <a:srgbClr val="003366"/>
              </a:buClr>
            </a:pPr>
            <a:r>
              <a:rPr lang="en-US" sz="2800" dirty="0"/>
              <a:t>Hold a study session following each hearing, and make a recommendation via resolution for City Council action</a:t>
            </a:r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7F045-F744-4266-B071-ED025A549841}"/>
              </a:ext>
            </a:extLst>
          </p:cNvPr>
          <p:cNvSpPr/>
          <p:nvPr/>
        </p:nvSpPr>
        <p:spPr>
          <a:xfrm>
            <a:off x="152042" y="135323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3600" b="1" dirty="0"/>
              <a:t>Purpose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14ACD33-33BF-4910-85AB-A6886C078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9078" r="4604" b="4400"/>
          <a:stretch/>
        </p:blipFill>
        <p:spPr>
          <a:xfrm>
            <a:off x="2162686" y="838209"/>
            <a:ext cx="4619114" cy="5638791"/>
          </a:xfrm>
          <a:prstGeom prst="rect">
            <a:avLst/>
          </a:prstGeom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6EDE8-D3D5-4BF3-9871-C3DADF52A51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28790" y="2133600"/>
            <a:ext cx="252810" cy="152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0768" y="4062413"/>
            <a:ext cx="765632" cy="1285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5257800"/>
            <a:ext cx="3810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63F64-692C-481D-8E6C-57CB41178D13}"/>
              </a:ext>
            </a:extLst>
          </p:cNvPr>
          <p:cNvSpPr txBox="1"/>
          <p:nvPr/>
        </p:nvSpPr>
        <p:spPr>
          <a:xfrm>
            <a:off x="3002963" y="1844299"/>
            <a:ext cx="1855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12620 Northup 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694B3-8E35-4987-AB17-0F4A5977128F}"/>
              </a:ext>
            </a:extLst>
          </p:cNvPr>
          <p:cNvSpPr txBox="1"/>
          <p:nvPr/>
        </p:nvSpPr>
        <p:spPr>
          <a:xfrm>
            <a:off x="5486400" y="192027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Crossroads/Bellevue Technology Center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1899" y="2386101"/>
            <a:ext cx="1941574" cy="31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The Park in Bellevue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C574964-85CB-44DA-AD69-4BE068E8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5" y="0"/>
            <a:ext cx="8382000" cy="838200"/>
          </a:xfrm>
        </p:spPr>
        <p:txBody>
          <a:bodyPr/>
          <a:lstStyle/>
          <a:p>
            <a:pPr algn="r"/>
            <a:r>
              <a:rPr lang="en-US" sz="2000" dirty="0"/>
              <a:t>2019 Annual Comprehensive Plan Amendments</a:t>
            </a:r>
          </a:p>
        </p:txBody>
      </p:sp>
    </p:spTree>
    <p:extLst>
      <p:ext uri="{BB962C8B-B14F-4D97-AF65-F5344CB8AC3E}">
        <p14:creationId xmlns:p14="http://schemas.microsoft.com/office/powerpoint/2010/main" val="18202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05" y="0"/>
            <a:ext cx="8382000" cy="838200"/>
          </a:xfrm>
        </p:spPr>
        <p:txBody>
          <a:bodyPr/>
          <a:lstStyle/>
          <a:p>
            <a:pPr algn="r"/>
            <a:r>
              <a:rPr lang="en-US" sz="2000" dirty="0"/>
              <a:t>2019 Annual Comprehensive Plan Amendments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03" y="1999566"/>
            <a:ext cx="8686800" cy="4096434"/>
          </a:xfrm>
        </p:spPr>
        <p:txBody>
          <a:bodyPr/>
          <a:lstStyle/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Appropriately addressed through the Plan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In compliance with the three-year limit rule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Does not raise policy issues outside the CPA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Can be reasonably reviewed within resources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Addresses significantly changed conditions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Geographic scope to match similar properties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Consistent with current general Plan policies</a:t>
            </a:r>
          </a:p>
          <a:p>
            <a:pPr marL="514350" indent="-514350">
              <a:buClr>
                <a:srgbClr val="003366"/>
              </a:buClr>
              <a:buFont typeface="+mj-lt"/>
              <a:buAutoNum type="alphaUcPeriod"/>
            </a:pPr>
            <a:r>
              <a:rPr lang="en-US" sz="2800" dirty="0"/>
              <a:t>State law, court or admin decision requires CPA </a:t>
            </a:r>
          </a:p>
          <a:p>
            <a:pPr>
              <a:buClr>
                <a:srgbClr val="003366"/>
              </a:buClr>
            </a:pPr>
            <a:endParaRPr lang="en-US" sz="1000" dirty="0"/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7F045-F744-4266-B071-ED025A549841}"/>
              </a:ext>
            </a:extLst>
          </p:cNvPr>
          <p:cNvSpPr/>
          <p:nvPr/>
        </p:nvSpPr>
        <p:spPr>
          <a:xfrm>
            <a:off x="330946" y="1162880"/>
            <a:ext cx="55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3600" b="1" dirty="0"/>
              <a:t>Review Criteria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(LUC 20.30I) </a:t>
            </a:r>
          </a:p>
        </p:txBody>
      </p:sp>
    </p:spTree>
    <p:extLst>
      <p:ext uri="{BB962C8B-B14F-4D97-AF65-F5344CB8AC3E}">
        <p14:creationId xmlns:p14="http://schemas.microsoft.com/office/powerpoint/2010/main" val="42655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104900" y="2659828"/>
            <a:ext cx="7772400" cy="1538344"/>
          </a:xfrm>
        </p:spPr>
        <p:txBody>
          <a:bodyPr/>
          <a:lstStyle/>
          <a:p>
            <a:pPr algn="r"/>
            <a:r>
              <a:rPr lang="en-US" sz="3200" b="1" dirty="0"/>
              <a:t>The Park in Bellevue</a:t>
            </a:r>
            <a:br>
              <a:rPr lang="en-US" sz="3200" dirty="0"/>
            </a:br>
            <a:endParaRPr lang="en-US" sz="28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5715000"/>
            <a:ext cx="7391400" cy="914400"/>
          </a:xfrm>
        </p:spPr>
        <p:txBody>
          <a:bodyPr/>
          <a:lstStyle/>
          <a:p>
            <a:pPr algn="r"/>
            <a:r>
              <a:rPr lang="en-US" sz="2400" dirty="0"/>
              <a:t>Bellevue Planning Commission </a:t>
            </a:r>
          </a:p>
          <a:p>
            <a:pPr algn="r"/>
            <a:r>
              <a:rPr lang="en-US" sz="2400" dirty="0"/>
              <a:t>Threshold Review Public Hearings April 24, 2019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C29216-D9F4-4592-A5DE-BB130DAA32C8}"/>
              </a:ext>
            </a:extLst>
          </p:cNvPr>
          <p:cNvSpPr txBox="1">
            <a:spLocks/>
          </p:cNvSpPr>
          <p:nvPr/>
        </p:nvSpPr>
        <p:spPr>
          <a:xfrm>
            <a:off x="609600" y="228600"/>
            <a:ext cx="83820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/>
              <a:t>2019 Annual Comprehensive Plan Amendments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5721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B2D9C0-BFA4-4CE0-B324-DD0AE978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2967" r="2481" b="19429"/>
          <a:stretch/>
        </p:blipFill>
        <p:spPr>
          <a:xfrm>
            <a:off x="553994" y="1323912"/>
            <a:ext cx="8381999" cy="52918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9713C-FE84-447C-B5EC-6DCE5CB994E1}"/>
              </a:ext>
            </a:extLst>
          </p:cNvPr>
          <p:cNvSpPr txBox="1">
            <a:spLocks/>
          </p:cNvSpPr>
          <p:nvPr/>
        </p:nvSpPr>
        <p:spPr>
          <a:xfrm>
            <a:off x="4114800" y="2560132"/>
            <a:ext cx="4741937" cy="28194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>
                <a:srgbClr val="003366"/>
              </a:buClr>
            </a:pPr>
            <a:r>
              <a:rPr lang="en-US" sz="2400" kern="0" dirty="0"/>
              <a:t>MF-M and MF-L to MF-UR</a:t>
            </a:r>
            <a:r>
              <a:rPr lang="en-US" sz="2400" kern="0" dirty="0">
                <a:solidFill>
                  <a:srgbClr val="FF0000"/>
                </a:solidFill>
              </a:rPr>
              <a:t>*</a:t>
            </a:r>
          </a:p>
          <a:p>
            <a:pPr>
              <a:buClr>
                <a:srgbClr val="003366"/>
              </a:buClr>
            </a:pPr>
            <a:r>
              <a:rPr lang="en-US" sz="2400" kern="0" dirty="0"/>
              <a:t>Add an MF-UR definition to the Glossary</a:t>
            </a:r>
          </a:p>
          <a:p>
            <a:pPr>
              <a:buClr>
                <a:srgbClr val="003366"/>
              </a:buClr>
            </a:pPr>
            <a:r>
              <a:rPr lang="en-US" sz="2400" kern="0" dirty="0"/>
              <a:t>Delete S-NB-39 from North Bellevue Subarea Plan</a:t>
            </a:r>
          </a:p>
          <a:p>
            <a:pPr marL="457200" lvl="1" indent="0">
              <a:buFont typeface="Wingdings" pitchFamily="2" charset="2"/>
              <a:buNone/>
            </a:pPr>
            <a:endParaRPr lang="en-US" sz="1100" kern="0" dirty="0"/>
          </a:p>
          <a:p>
            <a:pPr marL="0" indent="0">
              <a:buFont typeface="Wingdings" pitchFamily="2" charset="2"/>
              <a:buNone/>
            </a:pPr>
            <a:r>
              <a:rPr lang="en-US" sz="1800" kern="0" dirty="0"/>
              <a:t>   </a:t>
            </a:r>
            <a:r>
              <a:rPr lang="en-US" sz="1800" kern="0" dirty="0">
                <a:solidFill>
                  <a:srgbClr val="FF0000"/>
                </a:solidFill>
              </a:rPr>
              <a:t> * </a:t>
            </a:r>
            <a:r>
              <a:rPr lang="en-US" sz="1800" kern="0" dirty="0"/>
              <a:t>This designation does not exist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0E9989-A661-4AD3-BB84-8B2968F045AB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C9D895-04A1-4379-851C-82490D012B33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The Park in Bellevue</a:t>
            </a:r>
            <a:r>
              <a:rPr lang="en-US" sz="2400" kern="0" dirty="0"/>
              <a:t> </a:t>
            </a: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(Applicant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49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7080BF2-0580-4162-9902-27DD552C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3206" r="2367" b="17983"/>
          <a:stretch/>
        </p:blipFill>
        <p:spPr>
          <a:xfrm>
            <a:off x="381000" y="1219200"/>
            <a:ext cx="8382000" cy="53644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8B2DE0-F2C7-4DDE-82F5-1A74E4816478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D53BE3-0C45-47B5-946F-AF2396E6DB3C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The Park in Bellevue </a:t>
            </a: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(Existing Plan)</a:t>
            </a:r>
            <a:endParaRPr lang="en-US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2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785C9-1FE2-42C9-8235-F9A51B1BE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811" r="2359" b="18541"/>
          <a:stretch/>
        </p:blipFill>
        <p:spPr>
          <a:xfrm>
            <a:off x="399535" y="1270846"/>
            <a:ext cx="7772400" cy="4953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ACCAE-032C-4EB1-BC3A-36060EB6E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2618" r="3287" b="18957"/>
          <a:stretch/>
        </p:blipFill>
        <p:spPr>
          <a:xfrm>
            <a:off x="3029465" y="2971799"/>
            <a:ext cx="5715000" cy="36576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9CBAF6-D1B4-4E90-90DB-8CF47D62B495}"/>
              </a:ext>
            </a:extLst>
          </p:cNvPr>
          <p:cNvSpPr txBox="1">
            <a:spLocks/>
          </p:cNvSpPr>
          <p:nvPr/>
        </p:nvSpPr>
        <p:spPr>
          <a:xfrm>
            <a:off x="589005" y="228599"/>
            <a:ext cx="8382000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BB5B31-F856-4C9D-B177-980738DE4628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The Park in Bellevue </a:t>
            </a: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(Existing Plan)</a:t>
            </a:r>
            <a:endParaRPr lang="en-US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457200" y="609600"/>
            <a:ext cx="8534400" cy="8080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800" kern="0" dirty="0"/>
              <a:t>  </a:t>
            </a:r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553992" y="2323020"/>
            <a:ext cx="8382001" cy="416881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Summary of Criteria Evaluation</a:t>
            </a:r>
          </a:p>
          <a:p>
            <a:pPr>
              <a:buClr>
                <a:srgbClr val="003366"/>
              </a:buClr>
            </a:pPr>
            <a:r>
              <a:rPr lang="en-US" sz="1800" dirty="0"/>
              <a:t>The matter of a previously unknown, multi-part plan designation is inappropriately addressed in the existing Plan (A)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Downtown-like densities outside the Downtown raise policy issues outside the annual process (C)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Citywide consequences of any of this could not be reasonably reviewed with annual resources (D)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The proposal fails to demonstrate that explosive growth in the Downtown is a significantly changed condition (E)</a:t>
            </a:r>
          </a:p>
          <a:p>
            <a:pPr marL="0" indent="0">
              <a:buClr>
                <a:srgbClr val="003366"/>
              </a:buClr>
              <a:buNone/>
            </a:pPr>
            <a:endParaRPr lang="en-US" sz="800" dirty="0"/>
          </a:p>
          <a:p>
            <a:pPr>
              <a:buClr>
                <a:srgbClr val="003366"/>
              </a:buClr>
            </a:pPr>
            <a:r>
              <a:rPr lang="en-US" sz="1800" dirty="0"/>
              <a:t>The proposal is inconsistent with the city’s growth strategies locating growth within certain lines (G)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137734"/>
            <a:ext cx="8229600" cy="118528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Staff Recommendation</a:t>
            </a:r>
          </a:p>
          <a:p>
            <a:pPr marL="0" indent="0">
              <a:buNone/>
            </a:pPr>
            <a:r>
              <a:rPr lang="en-US" sz="2000" b="1" dirty="0"/>
              <a:t>This proposal does not meet all the Threshold Review criteria and should therefore not be included in the annual Work Program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253917-2016-483F-A9E5-DDD7B4BC8234}"/>
              </a:ext>
            </a:extLst>
          </p:cNvPr>
          <p:cNvSpPr txBox="1">
            <a:spLocks/>
          </p:cNvSpPr>
          <p:nvPr/>
        </p:nvSpPr>
        <p:spPr bwMode="auto">
          <a:xfrm>
            <a:off x="589005" y="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000" kern="0" dirty="0"/>
              <a:t>2019 Annual Comprehensive Plan Amendments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94A310-7D57-42DA-A492-C92B9DD7D240}"/>
              </a:ext>
            </a:extLst>
          </p:cNvPr>
          <p:cNvSpPr txBox="1">
            <a:spLocks/>
          </p:cNvSpPr>
          <p:nvPr/>
        </p:nvSpPr>
        <p:spPr>
          <a:xfrm>
            <a:off x="553993" y="634153"/>
            <a:ext cx="8382000" cy="45720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200" kern="0" dirty="0"/>
              <a:t>The Park in Bellevue</a:t>
            </a:r>
            <a:endParaRPr lang="en-US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7883</TotalTime>
  <Words>818</Words>
  <Application>Microsoft Office PowerPoint</Application>
  <PresentationFormat>On-screen Show (4:3)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Wingdings</vt:lpstr>
      <vt:lpstr>Pixel</vt:lpstr>
      <vt:lpstr>2019 Comprehensive Plan Amendments </vt:lpstr>
      <vt:lpstr>2019 Annual Comprehensive Plan Amendments</vt:lpstr>
      <vt:lpstr>2019 Annual Comprehensive Plan Amendments</vt:lpstr>
      <vt:lpstr>2019 Annual Comprehensive Plan Amendments</vt:lpstr>
      <vt:lpstr>The Park in Bellevue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2019 Annual Comprehensive Plan Amendments  </vt:lpstr>
      <vt:lpstr>Bellevue Technology Center </vt:lpstr>
      <vt:lpstr>PowerPoint Presentation</vt:lpstr>
      <vt:lpstr>PowerPoint Presentation</vt:lpstr>
      <vt:lpstr>PowerPoint Presentation</vt:lpstr>
      <vt:lpstr>PowerPoint Presentation</vt:lpstr>
      <vt:lpstr>2019 Annual Comprehensive Plan Amendments  Bellevue Technology Center </vt:lpstr>
      <vt:lpstr>2019 Comprehensive Plan Amendments Threshold Review and Geographic Scoping</vt:lpstr>
      <vt:lpstr>2019 Comprehensive Plan Amendments </vt:lpstr>
    </vt:vector>
  </TitlesOfParts>
  <Company>City of Bellevue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NMatz</dc:creator>
  <cp:lastModifiedBy>Matz, Nicholas</cp:lastModifiedBy>
  <cp:revision>466</cp:revision>
  <cp:lastPrinted>2019-04-24T21:49:22Z</cp:lastPrinted>
  <dcterms:created xsi:type="dcterms:W3CDTF">2007-03-05T23:32:57Z</dcterms:created>
  <dcterms:modified xsi:type="dcterms:W3CDTF">2019-04-25T17:00:30Z</dcterms:modified>
</cp:coreProperties>
</file>